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7" r:id="rId7"/>
    <p:sldId id="262" r:id="rId8"/>
    <p:sldId id="263" r:id="rId9"/>
    <p:sldId id="276" r:id="rId10"/>
    <p:sldId id="264" r:id="rId11"/>
    <p:sldId id="265" r:id="rId12"/>
    <p:sldId id="266" r:id="rId13"/>
    <p:sldId id="267" r:id="rId14"/>
    <p:sldId id="278" r:id="rId15"/>
    <p:sldId id="275" r:id="rId16"/>
    <p:sldId id="270" r:id="rId17"/>
    <p:sldId id="268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0044AF-28B3-4093-A7AC-888EC235C3F1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A2946-1C86-46A9-9A0B-36936D8B1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83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4A2946-1C86-46A9-9A0B-36936D8B1A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3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23690"/>
            <a:ext cx="7197726" cy="14872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BILLIARDS MODELING AND SIMULATION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50544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Armand </a:t>
            </a:r>
            <a:r>
              <a:rPr lang="en-US" sz="2400" dirty="0" err="1" smtClean="0"/>
              <a:t>sAlimnejad</a:t>
            </a:r>
            <a:r>
              <a:rPr lang="en-US" sz="2400" dirty="0" smtClean="0"/>
              <a:t>, Gabe freedman</a:t>
            </a:r>
            <a:endParaRPr lang="en-US" sz="2400" dirty="0"/>
          </a:p>
        </p:txBody>
      </p:sp>
      <p:pic>
        <p:nvPicPr>
          <p:cNvPr id="1026" name="Picture 2" descr="https://encrypted-tbn3.gstatic.com/images?q=tbn:ANd9GcQBQ1SM9arIFBqZYjs7-LgV5C2rG4j0aL4gB9kP4Pnor5kIJzR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24" y="1526876"/>
            <a:ext cx="4112063" cy="38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3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problem-friction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97" t="44140" r="51693" b="44042"/>
          <a:stretch/>
        </p:blipFill>
        <p:spPr>
          <a:xfrm>
            <a:off x="7050660" y="340583"/>
            <a:ext cx="5141340" cy="1725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307" t="13967" r="29716" b="50158"/>
          <a:stretch/>
        </p:blipFill>
        <p:spPr>
          <a:xfrm>
            <a:off x="5409874" y="3087055"/>
            <a:ext cx="6667106" cy="34517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754" t="51070" r="46441" b="11826"/>
          <a:stretch/>
        </p:blipFill>
        <p:spPr>
          <a:xfrm>
            <a:off x="685801" y="1854679"/>
            <a:ext cx="3165895" cy="289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problem-collision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36" t="35224" r="46359" b="40096"/>
          <a:stretch/>
        </p:blipFill>
        <p:spPr>
          <a:xfrm>
            <a:off x="370936" y="1854678"/>
            <a:ext cx="4083728" cy="1984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47" t="33659" r="61630" b="21225"/>
          <a:stretch/>
        </p:blipFill>
        <p:spPr>
          <a:xfrm>
            <a:off x="9898662" y="845388"/>
            <a:ext cx="1837128" cy="48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5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problem-collisions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584" t="26759" r="28676" b="31505"/>
          <a:stretch/>
        </p:blipFill>
        <p:spPr>
          <a:xfrm>
            <a:off x="7135926" y="1674164"/>
            <a:ext cx="4621877" cy="2510288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/>
          <a:srcRect l="28584" t="68867" r="34138" b="10020"/>
          <a:stretch/>
        </p:blipFill>
        <p:spPr>
          <a:xfrm>
            <a:off x="4956074" y="4456591"/>
            <a:ext cx="6982886" cy="21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the problem-final position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59" t="10813" r="49964" b="16388"/>
          <a:stretch/>
        </p:blipFill>
        <p:spPr>
          <a:xfrm>
            <a:off x="8686801" y="114846"/>
            <a:ext cx="3143308" cy="6541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887" t="46128" r="50377" b="42132"/>
          <a:stretch/>
        </p:blipFill>
        <p:spPr>
          <a:xfrm>
            <a:off x="223060" y="4985647"/>
            <a:ext cx="4486964" cy="167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5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08031"/>
            <a:ext cx="10131425" cy="40831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following initial conditions are the same for all trials</a:t>
            </a:r>
          </a:p>
          <a:p>
            <a:r>
              <a:rPr lang="en-US" sz="2400" dirty="0" smtClean="0"/>
              <a:t>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slip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0.25</a:t>
            </a:r>
          </a:p>
          <a:p>
            <a:r>
              <a:rPr lang="en-US" sz="2400" dirty="0" smtClean="0"/>
              <a:t>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</a:p>
          <a:p>
            <a:r>
              <a:rPr lang="en-US" sz="2400" dirty="0"/>
              <a:t>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wall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r>
              <a:rPr lang="en-US" sz="2400" dirty="0"/>
              <a:t> </a:t>
            </a:r>
            <a:r>
              <a:rPr lang="el-G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r>
              <a:rPr lang="en-US" sz="2400" dirty="0"/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slip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</a:p>
          <a:p>
            <a:r>
              <a:rPr lang="en-US" sz="2400" dirty="0"/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 = 9.8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670539" cy="5799826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– sliding and rolling friction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630" t="28776" r="59803" b="35770"/>
          <a:stretch/>
        </p:blipFill>
        <p:spPr>
          <a:xfrm>
            <a:off x="5279364" y="200486"/>
            <a:ext cx="4770409" cy="63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0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599"/>
            <a:ext cx="2868281" cy="3617343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– Draw shot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63" t="43667" r="60335" b="20879"/>
          <a:stretch/>
        </p:blipFill>
        <p:spPr>
          <a:xfrm>
            <a:off x="5339752" y="609600"/>
            <a:ext cx="4106174" cy="599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9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144327" cy="408317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follow shot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29" t="30904" r="60468" b="35296"/>
          <a:stretch/>
        </p:blipFill>
        <p:spPr>
          <a:xfrm>
            <a:off x="5244858" y="464729"/>
            <a:ext cx="4330462" cy="599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10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609600"/>
            <a:ext cx="4490048" cy="4479985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wall deflection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63" t="28303" r="60468" b="38370"/>
          <a:stretch/>
        </p:blipFill>
        <p:spPr>
          <a:xfrm>
            <a:off x="5339752" y="385632"/>
            <a:ext cx="4347712" cy="614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3894825" cy="5420264"/>
          </a:xfrm>
        </p:spPr>
        <p:txBody>
          <a:bodyPr>
            <a:normAutofit/>
          </a:bodyPr>
          <a:lstStyle/>
          <a:p>
            <a:r>
              <a:rPr lang="en-US" sz="5400" dirty="0" smtClean="0"/>
              <a:t>Results - multiple collisions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29" t="41540" r="60601" b="24660"/>
          <a:stretch/>
        </p:blipFill>
        <p:spPr>
          <a:xfrm>
            <a:off x="5279364" y="470138"/>
            <a:ext cx="4356341" cy="59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1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Problem</a:t>
            </a:r>
            <a:endParaRPr lang="en-US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422" t="21923" r="29357" b="20641"/>
          <a:stretch/>
        </p:blipFill>
        <p:spPr>
          <a:xfrm>
            <a:off x="5261224" y="1121435"/>
            <a:ext cx="6513832" cy="53656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883" y="2065867"/>
            <a:ext cx="31831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What are the equations of motion that describe a pool ball traveling across a table surface?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How are those equations different when the ball is subject to 3-dimensional spin?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How will the trajectories of two balls be affected if they collide with one another?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 smtClean="0"/>
              <a:t>Where will the balls come to a stop on the table?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46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284" y="1923690"/>
            <a:ext cx="10131425" cy="306525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/>
              <a:t>Account for non-instantaneous collisions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Include more pool balls, up to 15 and the cue ball</a:t>
            </a:r>
          </a:p>
          <a:p>
            <a:pPr>
              <a:lnSpc>
                <a:spcPct val="200000"/>
              </a:lnSpc>
            </a:pPr>
            <a:r>
              <a:rPr lang="en-US" sz="2800" dirty="0" smtClean="0"/>
              <a:t>Create the six pockets on the table for balls to fall into</a:t>
            </a:r>
          </a:p>
        </p:txBody>
      </p:sp>
    </p:spTree>
    <p:extLst>
      <p:ext uri="{BB962C8B-B14F-4D97-AF65-F5344CB8AC3E}">
        <p14:creationId xmlns:p14="http://schemas.microsoft.com/office/powerpoint/2010/main" val="39668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Goals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78" t="9396" r="35471" b="9532"/>
          <a:stretch/>
        </p:blipFill>
        <p:spPr>
          <a:xfrm>
            <a:off x="7513607" y="342181"/>
            <a:ext cx="3856007" cy="60118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751" y="1958196"/>
            <a:ext cx="540013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Accurately plot the trajectory of a pool ball subject to a set of initial conditions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Implement both sliding and rolling friction against the ball by the table surface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Allow the ball to have spin in all 3 dimensions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 smtClean="0"/>
              <a:t>Track the collision of a ball with a wall of the table or another ball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66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The physics behind the problem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9381225" cy="3649133"/>
          </a:xfrm>
        </p:spPr>
        <p:txBody>
          <a:bodyPr/>
          <a:lstStyle/>
          <a:p>
            <a:r>
              <a:rPr lang="en-US" sz="3200" dirty="0" smtClean="0"/>
              <a:t>Conservation of momentum</a:t>
            </a:r>
          </a:p>
          <a:p>
            <a:r>
              <a:rPr lang="en-US" sz="3200" dirty="0" smtClean="0"/>
              <a:t>Conservation of kinetic energy</a:t>
            </a:r>
          </a:p>
          <a:p>
            <a:r>
              <a:rPr lang="en-US" sz="3200" dirty="0" smtClean="0"/>
              <a:t>Frictional forces both before and after slipping</a:t>
            </a:r>
          </a:p>
          <a:p>
            <a:r>
              <a:rPr lang="en-US" sz="3200" dirty="0" smtClean="0"/>
              <a:t>Conservation of angular momentum in regards to spin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5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Sliding and rolling friction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047" t="50994" r="47305" b="44988"/>
          <a:stretch/>
        </p:blipFill>
        <p:spPr>
          <a:xfrm>
            <a:off x="455680" y="1820174"/>
            <a:ext cx="3780391" cy="1285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585" t="61160" r="42391" b="34427"/>
          <a:stretch/>
        </p:blipFill>
        <p:spPr>
          <a:xfrm>
            <a:off x="392805" y="3906326"/>
            <a:ext cx="6930723" cy="10107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4999" t="39755" r="46096" b="56532"/>
          <a:stretch/>
        </p:blipFill>
        <p:spPr>
          <a:xfrm>
            <a:off x="1276708" y="5382883"/>
            <a:ext cx="4082108" cy="9575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3992" y="4132225"/>
            <a:ext cx="4002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can find the position at which the ball stops sliding as well as the velocity of the ball at this point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98211" y="2035687"/>
            <a:ext cx="5949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First we work with the sliding velocity to determine the effect of sliding friction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403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 detection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72" t="34685" r="38265" b="58224"/>
          <a:stretch/>
        </p:blipFill>
        <p:spPr>
          <a:xfrm>
            <a:off x="685801" y="2268746"/>
            <a:ext cx="6243234" cy="1017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264" t="59043" r="44768" b="35280"/>
          <a:stretch/>
        </p:blipFill>
        <p:spPr>
          <a:xfrm>
            <a:off x="508958" y="4088921"/>
            <a:ext cx="5570411" cy="1621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61850" y="904857"/>
            <a:ext cx="42269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determine if the ball will collide with another object, we only have to determine if it will be within a certain distance from the object during a given time step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29035" y="4088921"/>
            <a:ext cx="41665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ball-ball collisions, the object must be within 2R of the ball.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ball-wall collisions, this limit changes to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6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Ball-ball collisions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00" t="63067" r="39217" b="16980"/>
          <a:stretch/>
        </p:blipFill>
        <p:spPr>
          <a:xfrm>
            <a:off x="7121871" y="301923"/>
            <a:ext cx="4057863" cy="2053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382" t="84773" r="47820" b="8755"/>
          <a:stretch/>
        </p:blipFill>
        <p:spPr>
          <a:xfrm>
            <a:off x="8374228" y="5089583"/>
            <a:ext cx="2078966" cy="1305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4434" t="30180" r="45550" b="61362"/>
          <a:stretch/>
        </p:blipFill>
        <p:spPr>
          <a:xfrm>
            <a:off x="7121871" y="2764606"/>
            <a:ext cx="3614011" cy="17166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9947" y="1932317"/>
            <a:ext cx="60126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conservation of momentum and kinetic energy, we can find the velocities of two balls after they collide with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Here we assume that the collisions are completely elastic due to difficulties in implementing spin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Balls will swap normal velocities but maintain their tangential velocities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034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Ball-wall collisions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289" t="34685" r="52624" b="40497"/>
          <a:stretch/>
        </p:blipFill>
        <p:spPr>
          <a:xfrm>
            <a:off x="8005313" y="146222"/>
            <a:ext cx="3519578" cy="30541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735" t="71466" r="54114" b="17465"/>
          <a:stretch/>
        </p:blipFill>
        <p:spPr>
          <a:xfrm>
            <a:off x="310550" y="4899803"/>
            <a:ext cx="3685827" cy="16217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2246293"/>
            <a:ext cx="6185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With ball-wall collisions we do not assume completely elastic collisions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53487" y="4209691"/>
            <a:ext cx="6271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 can calculate the x and y components of the impulse force between the ball and wall and use that to redefine velocities and positions.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070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position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5516" t="61395" r="46640" b="34351"/>
          <a:stretch/>
        </p:blipFill>
        <p:spPr>
          <a:xfrm>
            <a:off x="6140564" y="3976778"/>
            <a:ext cx="5089601" cy="1552753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/>
          <a:srcRect l="42528" t="54869" r="44035" b="42043"/>
          <a:stretch/>
        </p:blipFill>
        <p:spPr>
          <a:xfrm>
            <a:off x="2910465" y="1792058"/>
            <a:ext cx="9114759" cy="1173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7585" y="3476445"/>
            <a:ext cx="4968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Iterating until a given time will continue to update the position and velocity vectors of the two pool balls until they come to rest at final spots on 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4964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481</TotalTime>
  <Words>474</Words>
  <Application>Microsoft Office PowerPoint</Application>
  <PresentationFormat>Widescreen</PresentationFormat>
  <Paragraphs>60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Celestial</vt:lpstr>
      <vt:lpstr>BILLIARDS MODELING AND SIMULATION</vt:lpstr>
      <vt:lpstr>Problem</vt:lpstr>
      <vt:lpstr>Goals</vt:lpstr>
      <vt:lpstr>The physics behind the problem</vt:lpstr>
      <vt:lpstr>Sliding and rolling friction</vt:lpstr>
      <vt:lpstr>Collision detection</vt:lpstr>
      <vt:lpstr>Ball-ball collisions</vt:lpstr>
      <vt:lpstr>Ball-wall collisions</vt:lpstr>
      <vt:lpstr>Final position</vt:lpstr>
      <vt:lpstr>Solving the problem-friction</vt:lpstr>
      <vt:lpstr>Solving the problem-collision detection</vt:lpstr>
      <vt:lpstr>Solving the problem-collisions</vt:lpstr>
      <vt:lpstr>Solving the problem-final position</vt:lpstr>
      <vt:lpstr>Initial conditions</vt:lpstr>
      <vt:lpstr>Results – sliding and rolling friction</vt:lpstr>
      <vt:lpstr>Results – Draw shot</vt:lpstr>
      <vt:lpstr>Results - follow shot</vt:lpstr>
      <vt:lpstr>Results - wall deflection</vt:lpstr>
      <vt:lpstr>Results - multiple collisions</vt:lpstr>
      <vt:lpstr>Future projects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BILLIARDS MODELING AND SIMULATION</dc:title>
  <dc:creator>Gabe Freedman</dc:creator>
  <cp:lastModifiedBy>Gabe Freedman</cp:lastModifiedBy>
  <cp:revision>18</cp:revision>
  <dcterms:created xsi:type="dcterms:W3CDTF">2015-12-10T18:28:08Z</dcterms:created>
  <dcterms:modified xsi:type="dcterms:W3CDTF">2015-12-11T06:53:01Z</dcterms:modified>
</cp:coreProperties>
</file>